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9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327" r:id="rId13"/>
    <p:sldId id="266" r:id="rId14"/>
    <p:sldId id="321" r:id="rId15"/>
    <p:sldId id="322" r:id="rId16"/>
    <p:sldId id="324" r:id="rId17"/>
    <p:sldId id="325" r:id="rId18"/>
    <p:sldId id="32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10/13/2020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615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10/13/2020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4996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10/13/2020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2677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10/13/2020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5242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10/13/2020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16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10/13/2020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0019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10/13/2020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5925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10/13/2020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715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10/13/2020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021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10/13/2020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252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5" y="1475234"/>
            <a:ext cx="3425117" cy="2901694"/>
          </a:xfrm>
        </p:spPr>
        <p:txBody>
          <a:bodyPr anchor="b"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Global Distribution and Rise of Autoimmune Diseases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Alvin D. Anderson - 2020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59FB48-B466-497F-92ED-C1C7EF8EEBA7}"/>
              </a:ext>
            </a:extLst>
          </p:cNvPr>
          <p:cNvSpPr txBox="1"/>
          <p:nvPr/>
        </p:nvSpPr>
        <p:spPr>
          <a:xfrm>
            <a:off x="166110" y="5152072"/>
            <a:ext cx="53839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Data Source for this Project: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World Bank GDP - 2017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Global Burden of Disease Collaborative Network.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Global Burden of Disease Study 2017 (GBD 2017) Results.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Seattle, United States: Institute for Health Metrics and Evaluation (IHME), 2018.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Available from http://ghdx.healthdata.org/gbd-results-tool.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4145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Rise and Distribution of Autoimmune Diseases8">
            <a:extLst>
              <a:ext uri="{FF2B5EF4-FFF2-40B4-BE49-F238E27FC236}">
                <a16:creationId xmlns:a16="http://schemas.microsoft.com/office/drawing/2014/main" id="{3221E1BA-D2CF-4FED-B294-99B0AABDA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7304"/>
            <a:ext cx="12192001" cy="574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19A2B0-B8D7-4929-AAA2-4ADE5F2E584E}"/>
              </a:ext>
            </a:extLst>
          </p:cNvPr>
          <p:cNvSpPr txBox="1"/>
          <p:nvPr/>
        </p:nvSpPr>
        <p:spPr>
          <a:xfrm>
            <a:off x="1249960" y="326090"/>
            <a:ext cx="895944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222222"/>
                </a:solidFill>
                <a:effectLst/>
                <a:latin typeface="Benton Sans Book"/>
              </a:rPr>
              <a:t>Bach, J. The hygiene hypothesis in autoimmunity: the role of pathogens and commensals. </a:t>
            </a:r>
            <a:r>
              <a:rPr lang="en-US" sz="1800" i="1" dirty="0">
                <a:solidFill>
                  <a:srgbClr val="000000"/>
                </a:solidFill>
                <a:effectLst/>
                <a:latin typeface="Benton Sans Book"/>
              </a:rPr>
              <a:t>Nat Rev Immunol</a:t>
            </a:r>
            <a:r>
              <a:rPr lang="en-US" sz="1800" dirty="0">
                <a:solidFill>
                  <a:srgbClr val="000000"/>
                </a:solidFill>
                <a:effectLst/>
                <a:latin typeface="Benton Sans Book"/>
              </a:rPr>
              <a:t> </a:t>
            </a:r>
            <a:r>
              <a:rPr lang="en-US" sz="1800" b="1" dirty="0">
                <a:solidFill>
                  <a:srgbClr val="000000"/>
                </a:solidFill>
                <a:effectLst/>
                <a:latin typeface="Benton Sans Book"/>
              </a:rPr>
              <a:t>18, </a:t>
            </a:r>
            <a:r>
              <a:rPr lang="en-US" sz="1800" dirty="0">
                <a:solidFill>
                  <a:srgbClr val="000000"/>
                </a:solidFill>
                <a:effectLst/>
                <a:latin typeface="Benton Sans Book"/>
              </a:rPr>
              <a:t>105–120 (2018). https://www.nature.com/articles/nri.2017.111 </a:t>
            </a:r>
            <a:endParaRPr lang="en-US" dirty="0">
              <a:effectLst/>
            </a:endParaRPr>
          </a:p>
          <a:p>
            <a:r>
              <a:rPr lang="en-US" sz="1800" b="1" dirty="0">
                <a:solidFill>
                  <a:srgbClr val="000000"/>
                </a:solidFill>
                <a:effectLst/>
                <a:latin typeface="Benton Sans Book"/>
              </a:rPr>
              <a:t> </a:t>
            </a:r>
            <a:r>
              <a:rPr lang="en-US" sz="1800" dirty="0">
                <a:solidFill>
                  <a:srgbClr val="000000"/>
                </a:solidFill>
                <a:effectLst/>
                <a:latin typeface="Benton Sans Book"/>
              </a:rPr>
              <a:t> </a:t>
            </a:r>
            <a:endParaRPr lang="en-US" dirty="0">
              <a:effectLst/>
            </a:endParaRPr>
          </a:p>
          <a:p>
            <a:r>
              <a:rPr lang="en-US" sz="1800" b="1" dirty="0">
                <a:solidFill>
                  <a:srgbClr val="000000"/>
                </a:solidFill>
                <a:effectLst/>
                <a:latin typeface="Benton Sans Book"/>
              </a:rPr>
              <a:t>The World Incidence and Prevalence of Autoimmune Diseases is Increasing</a:t>
            </a:r>
            <a:r>
              <a:rPr lang="en-US" sz="1800" dirty="0">
                <a:solidFill>
                  <a:srgbClr val="000000"/>
                </a:solidFill>
                <a:effectLst/>
                <a:latin typeface="Benton Sans Book"/>
              </a:rPr>
              <a:t> </a:t>
            </a:r>
            <a:endParaRPr lang="en-US" dirty="0">
              <a:effectLst/>
            </a:endParaRPr>
          </a:p>
          <a:p>
            <a:r>
              <a:rPr lang="en-US" sz="1800" i="1" dirty="0">
                <a:solidFill>
                  <a:srgbClr val="000000"/>
                </a:solidFill>
                <a:effectLst/>
                <a:latin typeface="Benton Sans Book"/>
              </a:rPr>
              <a:t>International Journal of Celiac Disease, 2015, Vol. 3, No. 4, 151-155 </a:t>
            </a:r>
            <a:r>
              <a:rPr lang="en-US" sz="1800" dirty="0">
                <a:solidFill>
                  <a:srgbClr val="000000"/>
                </a:solidFill>
                <a:effectLst/>
                <a:latin typeface="Benton Sans Book"/>
              </a:rPr>
              <a:t>Available online at http://pubs.sciepub.com/ijcd/3/4/8 © Science and Education Publishing DOI:10.12691/ijcd-3-4-8 </a:t>
            </a:r>
            <a:endParaRPr lang="en-US" dirty="0">
              <a:effectLst/>
            </a:endParaRPr>
          </a:p>
          <a:p>
            <a:r>
              <a:rPr lang="en-US" sz="1800" b="1" dirty="0">
                <a:solidFill>
                  <a:srgbClr val="222222"/>
                </a:solidFill>
                <a:effectLst/>
                <a:latin typeface="Benton Sans Book"/>
              </a:rPr>
              <a:t> </a:t>
            </a:r>
            <a:r>
              <a:rPr lang="en-US" sz="1800" dirty="0">
                <a:solidFill>
                  <a:srgbClr val="000000"/>
                </a:solidFill>
                <a:effectLst/>
                <a:latin typeface="Benton Sans Book"/>
              </a:rPr>
              <a:t> </a:t>
            </a:r>
            <a:endParaRPr lang="en-US" dirty="0">
              <a:effectLst/>
            </a:endParaRPr>
          </a:p>
          <a:p>
            <a:r>
              <a:rPr lang="en-US" sz="1800" b="1" dirty="0">
                <a:solidFill>
                  <a:srgbClr val="222222"/>
                </a:solidFill>
                <a:effectLst/>
                <a:latin typeface="Benton Sans Book"/>
              </a:rPr>
              <a:t>Why Are Autoimmune Diseases on the Rise?</a:t>
            </a:r>
            <a:r>
              <a:rPr lang="en-US" sz="1800" dirty="0">
                <a:solidFill>
                  <a:srgbClr val="000000"/>
                </a:solidFill>
                <a:effectLst/>
                <a:latin typeface="Benton Sans Book"/>
              </a:rPr>
              <a:t> </a:t>
            </a:r>
            <a:endParaRPr lang="en-US" dirty="0">
              <a:effectLst/>
            </a:endParaRPr>
          </a:p>
          <a:p>
            <a:r>
              <a:rPr lang="en-US" sz="1800" u="sng" dirty="0">
                <a:solidFill>
                  <a:srgbClr val="0000FF"/>
                </a:solidFill>
                <a:effectLst/>
                <a:latin typeface="Benton Sans Book"/>
              </a:rPr>
              <a:t>https://elemental.medium.com/autoimmunity-is-a-disorder-of-our-time-a7f1c45d6907</a:t>
            </a:r>
            <a:r>
              <a:rPr lang="en-US" sz="1800" dirty="0">
                <a:solidFill>
                  <a:srgbClr val="000000"/>
                </a:solidFill>
                <a:effectLst/>
                <a:latin typeface="Benton Sans Book"/>
              </a:rPr>
              <a:t>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CDDFA-7C36-4F1B-A860-5F9A905C0EFD}"/>
              </a:ext>
            </a:extLst>
          </p:cNvPr>
          <p:cNvSpPr txBox="1"/>
          <p:nvPr/>
        </p:nvSpPr>
        <p:spPr>
          <a:xfrm>
            <a:off x="1249960" y="3811796"/>
            <a:ext cx="843932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 dirty="0">
                <a:solidFill>
                  <a:srgbClr val="000000"/>
                </a:solidFill>
                <a:effectLst/>
                <a:latin typeface="Tableau Book"/>
              </a:rPr>
              <a:t>Data used for this project:</a:t>
            </a:r>
            <a:r>
              <a:rPr lang="en-US" sz="1800" dirty="0">
                <a:solidFill>
                  <a:srgbClr val="000000"/>
                </a:solidFill>
                <a:effectLst/>
                <a:latin typeface="Tableau Book"/>
              </a:rPr>
              <a:t> </a:t>
            </a:r>
            <a:endParaRPr lang="en-US" dirty="0">
              <a:effectLst/>
            </a:endParaRP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Tableau Book"/>
              </a:rPr>
              <a:t>World Bank GDP (2017) - </a:t>
            </a:r>
            <a:r>
              <a:rPr lang="en-US" sz="1800" dirty="0">
                <a:solidFill>
                  <a:srgbClr val="000000"/>
                </a:solidFill>
                <a:effectLst/>
                <a:latin typeface="Calibri,sans-serif"/>
              </a:rPr>
              <a:t>https://data.worldbank.org/indicator/NY.GDP.MKTP.CD</a:t>
            </a:r>
            <a:r>
              <a:rPr lang="en-US" sz="1800" dirty="0">
                <a:solidFill>
                  <a:srgbClr val="000000"/>
                </a:solidFill>
                <a:effectLst/>
                <a:latin typeface="Benton Sans Book"/>
              </a:rPr>
              <a:t> </a:t>
            </a:r>
            <a:endParaRPr lang="en-US" dirty="0">
              <a:effectLst/>
            </a:endParaRPr>
          </a:p>
          <a:p>
            <a:br>
              <a:rPr lang="en-US" sz="1800" dirty="0">
                <a:solidFill>
                  <a:srgbClr val="555555"/>
                </a:solidFill>
                <a:effectLst/>
                <a:latin typeface="Tableau Book"/>
              </a:rPr>
            </a:br>
            <a:endParaRPr lang="en-US" sz="1800" dirty="0">
              <a:solidFill>
                <a:srgbClr val="555555"/>
              </a:solidFill>
              <a:effectLst/>
              <a:latin typeface="Tableau Book"/>
            </a:endParaRPr>
          </a:p>
          <a:p>
            <a:r>
              <a:rPr lang="en-US" sz="1800" dirty="0">
                <a:solidFill>
                  <a:srgbClr val="555555"/>
                </a:solidFill>
                <a:effectLst/>
                <a:latin typeface="Tableau Book"/>
              </a:rPr>
              <a:t>Global Burden of Disease Collaborative Network.</a:t>
            </a:r>
            <a:endParaRPr lang="en-US" dirty="0">
              <a:effectLst/>
            </a:endParaRPr>
          </a:p>
          <a:p>
            <a:r>
              <a:rPr lang="en-US" sz="1800" dirty="0">
                <a:solidFill>
                  <a:srgbClr val="555555"/>
                </a:solidFill>
                <a:effectLst/>
                <a:latin typeface="Tableau Book"/>
              </a:rPr>
              <a:t>Global Burden of Disease Study 2017 (GBD 2017) Results.</a:t>
            </a:r>
            <a:endParaRPr lang="en-US" dirty="0">
              <a:effectLst/>
            </a:endParaRPr>
          </a:p>
          <a:p>
            <a:r>
              <a:rPr lang="en-US" sz="1800" dirty="0">
                <a:solidFill>
                  <a:srgbClr val="555555"/>
                </a:solidFill>
                <a:effectLst/>
                <a:latin typeface="Tableau Book"/>
              </a:rPr>
              <a:t>Seattle, United States: Institute for Health Metrics and Evaluation (IHME), 2018.</a:t>
            </a:r>
            <a:endParaRPr lang="en-US" dirty="0">
              <a:effectLst/>
            </a:endParaRPr>
          </a:p>
          <a:p>
            <a:r>
              <a:rPr lang="en-US" sz="1800" dirty="0">
                <a:solidFill>
                  <a:srgbClr val="555555"/>
                </a:solidFill>
                <a:effectLst/>
                <a:latin typeface="Tableau Book"/>
              </a:rPr>
              <a:t>Available from http://ghdx.healthdata.org/gbd-results-tool.</a:t>
            </a:r>
            <a:endParaRPr lang="en-US" dirty="0">
              <a:effectLst/>
            </a:endParaRPr>
          </a:p>
          <a:p>
            <a:br>
              <a:rPr lang="en-US" sz="1800" dirty="0">
                <a:solidFill>
                  <a:srgbClr val="555555"/>
                </a:solidFill>
                <a:effectLst/>
                <a:latin typeface="Tableau Book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8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Disease Burden by Country">
            <a:extLst>
              <a:ext uri="{FF2B5EF4-FFF2-40B4-BE49-F238E27FC236}">
                <a16:creationId xmlns:a16="http://schemas.microsoft.com/office/drawing/2014/main" id="{C592C87C-1425-4329-8E9F-C5D732C29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7304"/>
            <a:ext cx="12192001" cy="574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E5DB7-6868-47CC-8501-1ACBBD5DD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494D92-9CEB-4A28-9EF5-F7DCC68EF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1" y="0"/>
            <a:ext cx="12172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84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54D4C-B559-4086-8F23-32A02EAE4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425EB8-F524-4B99-B382-31A552DBF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1" y="0"/>
            <a:ext cx="12172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18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B7F66-F2BE-46B9-9ED7-81DAE62A2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CB0791-C3D5-4BF0-8380-8FD0DAC54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1" y="0"/>
            <a:ext cx="12172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482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4E7D8-19E1-4068-BEF2-189B1E10D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BF7DA-15A8-4109-AD1D-82DAF4968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1" y="0"/>
            <a:ext cx="12172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60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6FC21-346E-4C71-A557-D96F99DC7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39BA1B-C702-4AF9-AFC9-0969803F8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1" y="0"/>
            <a:ext cx="12172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831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Rise and Distribution of Autoimmune Diseases9">
            <a:extLst>
              <a:ext uri="{FF2B5EF4-FFF2-40B4-BE49-F238E27FC236}">
                <a16:creationId xmlns:a16="http://schemas.microsoft.com/office/drawing/2014/main" id="{7E0FC4E0-2789-40C1-92F3-1606B2440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7304"/>
            <a:ext cx="12192001" cy="574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Rise and Distribution of Autoimmune Diseases1">
            <a:extLst>
              <a:ext uri="{FF2B5EF4-FFF2-40B4-BE49-F238E27FC236}">
                <a16:creationId xmlns:a16="http://schemas.microsoft.com/office/drawing/2014/main" id="{76117777-76B1-4E72-AC7C-6F8C4A926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7304"/>
            <a:ext cx="12192001" cy="574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Rise and Distribution of Autoimmune Diseases3">
            <a:extLst>
              <a:ext uri="{FF2B5EF4-FFF2-40B4-BE49-F238E27FC236}">
                <a16:creationId xmlns:a16="http://schemas.microsoft.com/office/drawing/2014/main" id="{F81B5D15-10BB-415E-81D3-A64ECAD16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7304"/>
            <a:ext cx="12192001" cy="574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Rise and Distribution of Autoimmune Diseases4">
            <a:extLst>
              <a:ext uri="{FF2B5EF4-FFF2-40B4-BE49-F238E27FC236}">
                <a16:creationId xmlns:a16="http://schemas.microsoft.com/office/drawing/2014/main" id="{1989CFC6-B86B-4283-BD87-96B069E14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7304"/>
            <a:ext cx="12192001" cy="574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Rise and Distribution of Autoimmune Diseases2">
            <a:extLst>
              <a:ext uri="{FF2B5EF4-FFF2-40B4-BE49-F238E27FC236}">
                <a16:creationId xmlns:a16="http://schemas.microsoft.com/office/drawing/2014/main" id="{4EFFEF01-09C1-4EE5-A06A-8038F0D4E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7304"/>
            <a:ext cx="12192001" cy="574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Rise and Distribution of Autoimmune Diseases6">
            <a:extLst>
              <a:ext uri="{FF2B5EF4-FFF2-40B4-BE49-F238E27FC236}">
                <a16:creationId xmlns:a16="http://schemas.microsoft.com/office/drawing/2014/main" id="{EE45EF0C-106D-4D57-A1CF-2C0231263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7304"/>
            <a:ext cx="12192001" cy="574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Rise and Distribution of Autoimmune Diseases5">
            <a:extLst>
              <a:ext uri="{FF2B5EF4-FFF2-40B4-BE49-F238E27FC236}">
                <a16:creationId xmlns:a16="http://schemas.microsoft.com/office/drawing/2014/main" id="{FD24BC12-46CE-4DB8-BE60-84C2C2737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7304"/>
            <a:ext cx="12192001" cy="574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Rise and Distribution of Autoimmune Diseases7">
            <a:extLst>
              <a:ext uri="{FF2B5EF4-FFF2-40B4-BE49-F238E27FC236}">
                <a16:creationId xmlns:a16="http://schemas.microsoft.com/office/drawing/2014/main" id="{FEC925E9-59FA-43A9-9158-0E1D01869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7304"/>
            <a:ext cx="12192001" cy="574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261</Words>
  <Application>Microsoft Office PowerPoint</Application>
  <PresentationFormat>Widescreen</PresentationFormat>
  <Paragraphs>23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Benton Sans Book</vt:lpstr>
      <vt:lpstr>Bookman Old Style</vt:lpstr>
      <vt:lpstr>Calibri</vt:lpstr>
      <vt:lpstr>Calibri Light</vt:lpstr>
      <vt:lpstr>Calibri,sans-serif</vt:lpstr>
      <vt:lpstr>Franklin Gothic Book</vt:lpstr>
      <vt:lpstr>Tableau Book</vt:lpstr>
      <vt:lpstr>Office Theme</vt:lpstr>
      <vt:lpstr>1_RetrospectVTI</vt:lpstr>
      <vt:lpstr>Global Distribution and Rise of Autoimmune Diseases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Distribution and Rise of Autoimmune Diseases</dc:title>
  <dc:creator>Alvin Anderson</dc:creator>
  <cp:lastModifiedBy>Alvin Anderson</cp:lastModifiedBy>
  <cp:revision>3</cp:revision>
  <dcterms:created xsi:type="dcterms:W3CDTF">2020-10-13T23:58:19Z</dcterms:created>
  <dcterms:modified xsi:type="dcterms:W3CDTF">2020-10-14T01:07:22Z</dcterms:modified>
</cp:coreProperties>
</file>